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/>
          <a:lstStyle/>
          <a:p>
            <a:r>
              <a:rPr lang="ru-RU" dirty="0" smtClean="0"/>
              <a:t>Уважаемые читатели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9288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«Технологические процессы в строительстве».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библиографических описаний документов.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2007 года по 2015 год.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ХТИ-филиала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СФУ, в корпусе «Б» по адресу: ул. Комарова, 15 (2 этаж), аудитория № 202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/>
          <a:lstStyle/>
          <a:p>
            <a:r>
              <a:rPr lang="ru-RU" sz="2000" dirty="0" smtClean="0"/>
              <a:t>38.6</a:t>
            </a:r>
          </a:p>
          <a:p>
            <a:r>
              <a:rPr lang="ru-RU" sz="2000" dirty="0" smtClean="0"/>
              <a:t>Т38</a:t>
            </a:r>
          </a:p>
          <a:p>
            <a:r>
              <a:rPr lang="ru-RU" sz="2000" dirty="0" smtClean="0"/>
              <a:t>Технология строительного производства : учебное пособие.; рекомендовано УМО РФ / Я. Л. </a:t>
            </a:r>
            <a:r>
              <a:rPr lang="ru-RU" sz="2000" dirty="0" err="1" smtClean="0"/>
              <a:t>Ревич</a:t>
            </a:r>
            <a:r>
              <a:rPr lang="ru-RU" sz="2000" dirty="0" smtClean="0"/>
              <a:t> [и др.]. - М. : АСВ, 2011. - 376 с. (24 экз.)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02398" cy="430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</a:t>
            </a:r>
          </a:p>
          <a:p>
            <a:r>
              <a:rPr lang="ru-RU" sz="2000" dirty="0" smtClean="0"/>
              <a:t>Х18</a:t>
            </a:r>
          </a:p>
          <a:p>
            <a:r>
              <a:rPr lang="ru-RU" sz="2000" dirty="0" smtClean="0"/>
              <a:t>   </a:t>
            </a:r>
            <a:r>
              <a:rPr lang="ru-RU" sz="2000" dirty="0" err="1" smtClean="0"/>
              <a:t>Хамзин</a:t>
            </a:r>
            <a:r>
              <a:rPr lang="ru-RU" sz="2000" dirty="0" smtClean="0"/>
              <a:t>, С. К. Технология строительного производства. Курсовое и дипломное проектирование : учебное пособие для строительных специальностей вузов.; / С. К. </a:t>
            </a:r>
            <a:r>
              <a:rPr lang="ru-RU" sz="2000" dirty="0" err="1" smtClean="0"/>
              <a:t>Хамзин</a:t>
            </a:r>
            <a:r>
              <a:rPr lang="ru-RU" sz="2000" dirty="0" smtClean="0"/>
              <a:t>, А. К. Карасев. - Подольск : Интеграл, 2013, 2009 - 216 с. (55 экз.)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5"/>
            <a:ext cx="30243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/>
          <a:lstStyle/>
          <a:p>
            <a:r>
              <a:rPr lang="ru-RU" sz="2000" dirty="0" smtClean="0"/>
              <a:t>38.638</a:t>
            </a:r>
          </a:p>
          <a:p>
            <a:r>
              <a:rPr lang="ru-RU" sz="2000" dirty="0" smtClean="0"/>
              <a:t>Ч49</a:t>
            </a:r>
          </a:p>
          <a:p>
            <a:r>
              <a:rPr lang="ru-RU" sz="2000" dirty="0" err="1" smtClean="0"/>
              <a:t>Черноиван</a:t>
            </a:r>
            <a:r>
              <a:rPr lang="ru-RU" sz="2000" dirty="0" smtClean="0"/>
              <a:t>, В. Н. Монтаж строительных конструкций : учебно-методическое пособие / В. Н. </a:t>
            </a:r>
            <a:r>
              <a:rPr lang="ru-RU" sz="2000" dirty="0" err="1" smtClean="0"/>
              <a:t>Черноиван</a:t>
            </a:r>
            <a:r>
              <a:rPr lang="ru-RU" sz="2000" dirty="0" smtClean="0"/>
              <a:t>, С. Н. </a:t>
            </a:r>
            <a:r>
              <a:rPr lang="ru-RU" sz="2000" dirty="0" err="1" smtClean="0"/>
              <a:t>Леонович</a:t>
            </a:r>
            <a:r>
              <a:rPr lang="ru-RU" sz="2000" dirty="0" smtClean="0"/>
              <a:t>. - М. : ИНФРА-М; Новое знание, 2015. - 201 с. : ил. - (Высшее образование: </a:t>
            </a:r>
            <a:r>
              <a:rPr lang="ru-RU" sz="2000" dirty="0" err="1" smtClean="0"/>
              <a:t>Бакалавриат</a:t>
            </a:r>
            <a:r>
              <a:rPr lang="ru-RU" sz="2000" dirty="0" smtClean="0"/>
              <a:t>) (15 экз.)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0881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38.639</a:t>
            </a:r>
          </a:p>
          <a:p>
            <a:r>
              <a:rPr lang="ru-RU" sz="2000" dirty="0" smtClean="0"/>
              <a:t>Ш64</a:t>
            </a:r>
          </a:p>
          <a:p>
            <a:r>
              <a:rPr lang="ru-RU" sz="2000" dirty="0" smtClean="0"/>
              <a:t>Широкова, Л. А. Технология и организация строительных отделочных работ : учебное пособие.; рекомендовано МГСУ / Л. А. Широкова. - М. : АСВ, 2011. - 128 с. (12 экз.)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5922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</a:t>
            </a:r>
          </a:p>
          <a:p>
            <a:r>
              <a:rPr lang="ru-RU" sz="2000" dirty="0" smtClean="0"/>
              <a:t>Ю16</a:t>
            </a:r>
          </a:p>
          <a:p>
            <a:r>
              <a:rPr lang="ru-RU" sz="2000" dirty="0" smtClean="0"/>
              <a:t>Юдина, А. Ф. Технологические процессы в строительстве : учебник / А. Ф. Юдина, В. В. </a:t>
            </a:r>
            <a:r>
              <a:rPr lang="ru-RU" sz="2000" dirty="0" err="1" smtClean="0"/>
              <a:t>Верстов</a:t>
            </a:r>
            <a:r>
              <a:rPr lang="ru-RU" sz="2000" dirty="0" smtClean="0"/>
              <a:t>, Г. М. Бадьин. - 2-е изд., стер. - М. : Издательский центр "Академия", 2014. - 304 с. - (</a:t>
            </a:r>
            <a:r>
              <a:rPr lang="ru-RU" sz="2000" dirty="0" err="1" smtClean="0"/>
              <a:t>Бакалавриат</a:t>
            </a:r>
            <a:r>
              <a:rPr lang="ru-RU" sz="2000" dirty="0" smtClean="0"/>
              <a:t>) (10 экз.)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074631" cy="46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38.3</a:t>
            </a:r>
          </a:p>
          <a:p>
            <a:r>
              <a:rPr lang="ru-RU" sz="2000" dirty="0" smtClean="0"/>
              <a:t>Б15</a:t>
            </a:r>
          </a:p>
          <a:p>
            <a:r>
              <a:rPr lang="ru-RU" sz="2000" dirty="0" smtClean="0"/>
              <a:t>Бадьин, Г. М. Справочник строителя : справочное издание / Г. М. Бадьин. - М. : Издательство АСВ, 2013. - 416 с. : ил. (15 экз.)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5922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 </a:t>
            </a:r>
          </a:p>
          <a:p>
            <a:r>
              <a:rPr lang="ru-RU" sz="2000" dirty="0" smtClean="0"/>
              <a:t>Б46</a:t>
            </a:r>
          </a:p>
          <a:p>
            <a:r>
              <a:rPr lang="ru-RU" sz="2000" dirty="0" smtClean="0"/>
              <a:t>Белецкий, Б. Ф. Технология и механизация строительного производства : учебник.; допущено МО РФ / Б. Ф. Белецкий. - 4-е изд., стереотип. - СПб. : Лань, 2011. - 752 с. - (Учебники для вузов. Специальная литература)</a:t>
            </a:r>
          </a:p>
          <a:p>
            <a:r>
              <a:rPr lang="ru-RU" sz="2000" dirty="0" smtClean="0"/>
              <a:t> (12 экз.)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38.654</a:t>
            </a:r>
          </a:p>
          <a:p>
            <a:r>
              <a:rPr lang="ru-RU" sz="2000" dirty="0" smtClean="0"/>
              <a:t>Б90</a:t>
            </a:r>
          </a:p>
          <a:p>
            <a:r>
              <a:rPr lang="ru-RU" sz="2000" dirty="0" err="1" smtClean="0"/>
              <a:t>Бузало</a:t>
            </a:r>
            <a:r>
              <a:rPr lang="ru-RU" sz="2000" dirty="0" smtClean="0"/>
              <a:t> Н. А. Крыши и кровли гражданских и производственных зданий : учебное пособие / Н. А. </a:t>
            </a:r>
            <a:r>
              <a:rPr lang="ru-RU" sz="2000" dirty="0" err="1" smtClean="0"/>
              <a:t>Бузало</a:t>
            </a:r>
            <a:r>
              <a:rPr lang="ru-RU" sz="2000" dirty="0" smtClean="0"/>
              <a:t>, И. Д. Платонова, Н. Г. </a:t>
            </a:r>
            <a:r>
              <a:rPr lang="ru-RU" sz="2000" dirty="0" err="1" smtClean="0"/>
              <a:t>Царитова</a:t>
            </a:r>
            <a:r>
              <a:rPr lang="ru-RU" sz="2000" dirty="0" smtClean="0"/>
              <a:t>. - М. : ИНФРА -М; РИОР, 2014. - 152 с. - (Высшее образование: </a:t>
            </a:r>
            <a:r>
              <a:rPr lang="ru-RU" sz="2000" dirty="0" err="1" smtClean="0"/>
              <a:t>Бакалавриат</a:t>
            </a:r>
            <a:r>
              <a:rPr lang="ru-RU" sz="2000" dirty="0" smtClean="0"/>
              <a:t>) (15 </a:t>
            </a:r>
            <a:r>
              <a:rPr lang="ru-RU" sz="2000" dirty="0" err="1" smtClean="0"/>
              <a:t>экз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105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 </a:t>
            </a:r>
          </a:p>
          <a:p>
            <a:r>
              <a:rPr lang="ru-RU" sz="2000" dirty="0" smtClean="0"/>
              <a:t>В46</a:t>
            </a:r>
          </a:p>
          <a:p>
            <a:r>
              <a:rPr lang="ru-RU" sz="2000" dirty="0" err="1" smtClean="0"/>
              <a:t>Вильман</a:t>
            </a:r>
            <a:r>
              <a:rPr lang="ru-RU" sz="2000" dirty="0" smtClean="0"/>
              <a:t>, Ю. А. Технология строительных процессов и возведения зданий. Современные прогрессивные методы: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пособие  / Ю. А. </a:t>
            </a:r>
            <a:r>
              <a:rPr lang="ru-RU" sz="2000" dirty="0" err="1" smtClean="0"/>
              <a:t>Вильман</a:t>
            </a:r>
            <a:r>
              <a:rPr lang="ru-RU" sz="2000" dirty="0" smtClean="0"/>
              <a:t>. - М.: АСВ, 2008, 2011. - 336 с. (27 экз.)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6642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38.7</a:t>
            </a:r>
          </a:p>
          <a:p>
            <a:r>
              <a:rPr lang="ru-RU" sz="2000" dirty="0" smtClean="0"/>
              <a:t>К78</a:t>
            </a:r>
          </a:p>
          <a:p>
            <a:r>
              <a:rPr lang="ru-RU" sz="2000" dirty="0" smtClean="0"/>
              <a:t>Красновский, Б. М. Промышленное и гражданское строительство в задачах с решениями : учебное пособие / Б. М. Красновский. - 2- е изд., доп. - М. : Издательство АСВ, 2015. - 1432 с. : табл., ил. (5 экз.)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02433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38.4</a:t>
            </a:r>
          </a:p>
          <a:p>
            <a:r>
              <a:rPr lang="ru-RU" sz="2000" dirty="0" smtClean="0"/>
              <a:t>М23</a:t>
            </a:r>
          </a:p>
          <a:p>
            <a:r>
              <a:rPr lang="ru-RU" sz="2000" dirty="0" err="1" smtClean="0"/>
              <a:t>Манькин</a:t>
            </a:r>
            <a:r>
              <a:rPr lang="ru-RU" sz="2000" dirty="0" smtClean="0"/>
              <a:t>, А. М. Технологические требования к объемно-планировочным и конструктивным решениям и системам инженерно-технического обеспечения производственных зданий.- М.: Три Л, 2007. - 88 с. (5 экз.)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3762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38.623</a:t>
            </a:r>
          </a:p>
          <a:p>
            <a:r>
              <a:rPr lang="ru-RU" sz="2000" dirty="0" smtClean="0"/>
              <a:t>П80</a:t>
            </a:r>
          </a:p>
          <a:p>
            <a:r>
              <a:rPr lang="ru-RU" sz="2000" dirty="0" smtClean="0"/>
              <a:t>Производство земляных работ и устройство фундаментов. Практикум : учебное пособие / сост. Е. Г. Кремнева. - Минск : Новое знание , 2008. - 172 с. : ил. - (Техническое образование) 1 экз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57214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38.6</a:t>
            </a:r>
          </a:p>
          <a:p>
            <a:r>
              <a:rPr lang="ru-RU" sz="2000" dirty="0" smtClean="0"/>
              <a:t>С59</a:t>
            </a:r>
          </a:p>
          <a:p>
            <a:r>
              <a:rPr lang="ru-RU" sz="2000" dirty="0" smtClean="0"/>
              <a:t>Соколов, Г. К. Технология и организация строительства : учебник для сред. проф. образования.; допущено МО РФ / Г.К. Соколов. - 6-е изд., стереотипное. - М. : Академия, 2008. - 528 с. (45 экз.)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9523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747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Уважаемые читатели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3</cp:revision>
  <dcterms:modified xsi:type="dcterms:W3CDTF">2017-03-25T07:31:55Z</dcterms:modified>
</cp:coreProperties>
</file>